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3" r:id="rId1"/>
  </p:sldMasterIdLst>
  <p:sldIdLst>
    <p:sldId id="292" r:id="rId2"/>
    <p:sldId id="259" r:id="rId3"/>
    <p:sldId id="260" r:id="rId4"/>
    <p:sldId id="262" r:id="rId5"/>
    <p:sldId id="264" r:id="rId6"/>
    <p:sldId id="263" r:id="rId7"/>
    <p:sldId id="256" r:id="rId8"/>
    <p:sldId id="257" r:id="rId9"/>
    <p:sldId id="26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6" r:id="rId19"/>
    <p:sldId id="287" r:id="rId20"/>
    <p:sldId id="258" r:id="rId21"/>
    <p:sldId id="268" r:id="rId22"/>
    <p:sldId id="290" r:id="rId23"/>
    <p:sldId id="291" r:id="rId24"/>
    <p:sldId id="270" r:id="rId25"/>
    <p:sldId id="288" r:id="rId26"/>
    <p:sldId id="289" r:id="rId27"/>
    <p:sldId id="272" r:id="rId28"/>
    <p:sldId id="273" r:id="rId29"/>
    <p:sldId id="275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8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9487-FECF-457A-AAB7-C51BD4AD968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DDB1-0590-48AD-86A5-FC61DC36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2.xml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6.jpeg"/><Relationship Id="rId7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slide" Target="slide1.xml"/><Relationship Id="rId5" Type="http://schemas.openxmlformats.org/officeDocument/2006/relationships/image" Target="../media/image8.jpeg"/><Relationship Id="rId10" Type="http://schemas.openxmlformats.org/officeDocument/2006/relationships/slide" Target="slide27.xml"/><Relationship Id="rId4" Type="http://schemas.openxmlformats.org/officeDocument/2006/relationships/image" Target="../media/image7.jpeg"/><Relationship Id="rId9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0143" y="509331"/>
            <a:ext cx="6293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อุตสาหกรรมเครื่องหนัง</a:t>
            </a:r>
            <a:endParaRPr lang="en-US" sz="6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25883" y="3983418"/>
            <a:ext cx="3466509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เกี่ยวกับเครื่องหนังตามพระราชบัญญัติการ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นิคมฯ พ.ศ.2522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ectangle 7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4489731" y="2180504"/>
            <a:ext cx="4087187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</a:t>
            </a:r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เกี่ยวกับเครื่องหนังตามพระราชบัญญัติโรงงาน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พ.ศ.2535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Picture 2" descr="http://www.dailynews.co.th/images/1051693?s=750x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1" y="1888921"/>
            <a:ext cx="3759031" cy="1910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thaifranchisecenter.com/industrial/picture/pic_industrial_p2_2014051516295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12328" r="4018" b="20066"/>
          <a:stretch/>
        </p:blipFill>
        <p:spPr bwMode="auto">
          <a:xfrm>
            <a:off x="4362332" y="3860857"/>
            <a:ext cx="4229100" cy="153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22" y="91273"/>
            <a:ext cx="6488185" cy="1219199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อุตสาหกรรมเครื่องหนัง</a:t>
            </a:r>
            <a:br>
              <a:rPr lang="th-TH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กับ กิจการที่เป็นอันตรายต่อสุขภาพ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308" y="1355064"/>
            <a:ext cx="79913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ประเภทกิจการที่เป็นอันตรายต่อ</a:t>
            </a:r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สุขภาพได้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ถูกกำหนดขึ้นโดยประกาศกระทรวงสาธารณสุข เรื่อง กิจการที่เป็นอันตรายต่อสุขภาพ </a:t>
            </a:r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พ.ศ.2558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กิจการไว้ทั้งสิ้น 13 ประเภทกิจการหลัก </a:t>
            </a:r>
            <a:endParaRPr lang="th-TH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กิจการที่เกี่ยวกับการฟอกหนังได้ถูกกำหนดให้เป็นกิจการที่เป็นอันตรายต่อสุขภาพด้วย โดยกำหนดไว้ในข้อที่ 2 ของประกาศดังกล่าว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เจ้าของ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ผู้ประกอบกิจการที่เป็นอันตรายต่อสุขภาพแต่ละประเภทต้องปฏิบัติให้เป็นไปตามกฎหมายที่หน่วยงานราชการส่วนท้องถิ่นมีประกาศกำหนด</a:t>
            </a:r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ไว้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กิจการอื่นๆ ที่กำหนดไว้ให้เป็นกิจการที่เป็นอันตรายต่อสุขภาพ เช่น กิจการเลี้ยงสัตว์ กิจการไม้หรือกระดาษ กิจการโลหะหรือแร่ เป็นต้น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26" name="Picture 2" descr="http://www.farmthailand.com/wp-content/uploads/2013/09/587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3606">
            <a:off x="1368924" y="4471924"/>
            <a:ext cx="2645602" cy="1854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3503">
            <a:off x="4744432" y="4567550"/>
            <a:ext cx="2776473" cy="1738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30448" y="6114361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7645195" y="6114361"/>
            <a:ext cx="421106" cy="372979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1610" y="6462213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0403" y="6457890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37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62" y="231820"/>
            <a:ext cx="588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ใบอนุญาตต่างๆที่เกี่ยวกับกิจการที่เป็นอันตรายต่อสุขภาพ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998685" y="5969951"/>
            <a:ext cx="421200" cy="3744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711307" y="877075"/>
            <a:ext cx="6234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การขอรับใบอนุญาตประกอบกิจการที่เป็นอันตรายต่อ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สุขภาพ (คลิก)</a:t>
            </a:r>
            <a:endParaRPr lang="th-TH" sz="24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ectangle 7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711307" y="1452042"/>
            <a:ext cx="6888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การขอต่ออายุใบอนุญาตประกอบกิจการที่เป็นอันตรายต่อ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สุขภาพ </a:t>
            </a: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(คลิก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ectangle 9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711307" y="2027009"/>
            <a:ext cx="6750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ออกใบแทนใบอนุญาตประกอบกิจการที่เป็นอันตรายต่อ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สุขภาพ </a:t>
            </a: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(คลิก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711307" y="2601976"/>
            <a:ext cx="734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การขอเปลี่ยนแปลง ขยาย หรือลดการประกอบกิจการ สถานที่ หรือเครื่องจักรของกิจการที่เป็นอันตรายต่อ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สุขภาพ </a:t>
            </a: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(คลิก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ectangle 11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711307" y="3546275"/>
            <a:ext cx="5384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การโอนการดำเนินกิจการที่เป็นอันตรายต่อ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สุขภาพ </a:t>
            </a: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(คลิก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ectangle 12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711307" y="4121242"/>
            <a:ext cx="575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การบอกเลิกการดำเนินกิจการที่เป็นอันตรายต่อ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สุขภาพ </a:t>
            </a:r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(คลิก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4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0107" y="6344351"/>
            <a:ext cx="9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42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277" y="785787"/>
            <a:ext cx="8010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กิจการ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เกี่ยวกับการหมัก ฟอก ตาก หรือสะสมหนังสัตว์ เป็นกิจการที่เป็นอันตรายต่อสุขภาพตาม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ประกาศกระทรวงสาธารณสุข เรื่อง กิจการที่เป็นอันตรายต่อสุขภาพ พ.ศ.2558 </a:t>
            </a: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จะมีการเริ่มประกอบ</a:t>
            </a: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ธุรกิจดังกล่าว 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จะต้องขอรับใบอนุญาตประกอบกิจการที่เป็นอันตรายต่อสุขภาพ</a:t>
            </a: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ก่อน</a:t>
            </a:r>
            <a:endParaRPr lang="th-T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9472" y="144023"/>
            <a:ext cx="739891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การขอรับใบอนุญาตประกอบกิจการที่เป็นอันตรายต่อสุขภาพ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4717" y="2677811"/>
            <a:ext cx="7359288" cy="1200329"/>
          </a:xfrm>
          <a:prstGeom prst="rect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หาก</a:t>
            </a:r>
            <a:r>
              <a:rPr lang="th-TH" sz="24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มีการดำเนินกิจการดังกล่าวโดยไม่ได้รับใบอนุญาตประกอบกิจการที่เป็นอันตรายต่อสุขภาพ กฎหมายกำหนดโทษจำคุกไม่เกิน 6 เดือน หรือปรับไม่เกิน 10,000 บาท หรือทั้งจำทั้งปรับ</a:t>
            </a:r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8193405" y="5923182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7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8417"/>
            <a:ext cx="793982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การขอต่ออายุใบอนุญาตประกอบกิจการที่เป็นอันตรายต่อสุขภาพ</a:t>
            </a:r>
          </a:p>
        </p:txBody>
      </p:sp>
      <p:sp>
        <p:nvSpPr>
          <p:cNvPr id="6" name="Rectangle 5"/>
          <p:cNvSpPr/>
          <p:nvPr/>
        </p:nvSpPr>
        <p:spPr>
          <a:xfrm>
            <a:off x="663262" y="886422"/>
            <a:ext cx="79864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ใบอนุญาตประกอบกิจการที่เป็นอันตรายต่อสุขภาพมีอายุ 1 ปี นับแต่วันที่ออกใบอนุญาต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ยื่นขอต่ออายุ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ใบอนุญาตก่อน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ใบอนุญาตสิ้น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อายุ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ผู้ขอต่ออายุใบอนุญาตไม่ได้มายื่นคำขอต่ออายุใบอนุญาตก่อนวันใบอนุญาตสิ้นสุดแล้ว ต้องดำเนินการขออนุญาตใหม่เสมือนเป็นผู้ขออนุญาตราย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ใหม่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มายื่นขอต่ออายุใบอนุญาตแล้ว แต่ไม่ชำระค่าธรรมเนียมตามอัตราและระยะเวลาที่กำหนด จะต้องเสียค่าปรับเพิ่มขึ้นอีกร้อยละ 20 ของจำนวนเงินที่ค้างชำระ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ที่ผู้ประกอบการค้างชำระค่าธรรมเนียมติดต่อกันเกินกว่า 2 ครั้ง เจ้าพนักงานท้องถิ่นมีอำนาจสั่งให้ผู้นั้นหยุดดำเนินการไว้ได้จนกว่าจะเสียค่าธรรมเนียมและค่าปรับจนครบจำนวน</a:t>
            </a:r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8165405" y="5983961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29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489" y="261034"/>
            <a:ext cx="806861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การออกใบแทนใบอนุญาตประกอบกิจการที่เป็นอันตรายต่อสุขภาพ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2026" y="1312022"/>
            <a:ext cx="18222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กรณีใบอนุญาตประกอบกิจการที่เป็นอันตรายต่อสุขภาพ (แบบ อภ.1) </a:t>
            </a:r>
          </a:p>
        </p:txBody>
      </p:sp>
      <p:sp>
        <p:nvSpPr>
          <p:cNvPr id="7" name="Rectangle 6"/>
          <p:cNvSpPr/>
          <p:nvPr/>
        </p:nvSpPr>
        <p:spPr>
          <a:xfrm>
            <a:off x="799420" y="3300122"/>
            <a:ext cx="7631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ผู้รับใบอนุญาตสามารถยื่นคำขอรับใบแทนใบอนุญาต (แบบ อภ.6) ต่อเจ้าพนักงานท้องถิ่น ณ ฝ่ายสิ่งแวดล้อมและสุขาภิบาล สำนักงานเขตที่สถานประกอบการตั้งอยู่ โดยต้องยื่นคำขอภายใน 15 วันนับแต่วันที่ได้ทราบถึงการสูญหาย ถูกทำลายหรือชำรุด</a:t>
            </a:r>
          </a:p>
        </p:txBody>
      </p:sp>
      <p:sp>
        <p:nvSpPr>
          <p:cNvPr id="8" name="Rectangle 7"/>
          <p:cNvSpPr/>
          <p:nvPr/>
        </p:nvSpPr>
        <p:spPr>
          <a:xfrm>
            <a:off x="5170954" y="1127356"/>
            <a:ext cx="795411" cy="400110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สูญหาย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70954" y="1790546"/>
            <a:ext cx="893193" cy="400110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ถูกทำลาย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5962" y="2453736"/>
            <a:ext cx="1540806" cy="400110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ชำรุดในสาระสำคัญ</a:t>
            </a:r>
          </a:p>
        </p:txBody>
      </p:sp>
      <p:cxnSp>
        <p:nvCxnSpPr>
          <p:cNvPr id="12" name="Straight Arrow Connector 11"/>
          <p:cNvCxnSpPr>
            <a:stCxn id="6" idx="3"/>
            <a:endCxn id="8" idx="1"/>
          </p:cNvCxnSpPr>
          <p:nvPr/>
        </p:nvCxnSpPr>
        <p:spPr>
          <a:xfrm flipV="1">
            <a:off x="4034307" y="1327411"/>
            <a:ext cx="1136647" cy="646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9" idx="1"/>
          </p:cNvCxnSpPr>
          <p:nvPr/>
        </p:nvCxnSpPr>
        <p:spPr>
          <a:xfrm>
            <a:off x="4034307" y="1973742"/>
            <a:ext cx="1136647" cy="168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0" idx="1"/>
          </p:cNvCxnSpPr>
          <p:nvPr/>
        </p:nvCxnSpPr>
        <p:spPr>
          <a:xfrm>
            <a:off x="4034307" y="1973742"/>
            <a:ext cx="1161655" cy="6800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tion Button: Home 16">
            <a:hlinkClick r:id="" action="ppaction://noaction" highlightClick="1"/>
          </p:cNvPr>
          <p:cNvSpPr/>
          <p:nvPr/>
        </p:nvSpPr>
        <p:spPr>
          <a:xfrm>
            <a:off x="8165405" y="5983961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54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68" y="276145"/>
            <a:ext cx="854513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การขอเปลี่ยนแปลง ขยาย หรือลดการประกอบกิจการ สถานที่ หรือเครื่องจักรของกิจการที่เป็นอันตรายต่อสุขภาพ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388" y="1359519"/>
            <a:ext cx="8314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ยื่นคำขอตามแบบ อภ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4</a:t>
            </a:r>
            <a:endParaRPr lang="th-TH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ลักษณะ</a:t>
            </a: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อาคารสถานประกอบการถูกต้องตามกฎหมายว่าด้วยการควบคุม</a:t>
            </a:r>
            <a:r>
              <a:rPr lang="th-TH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อาคาร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สภาพสุขลักษณะการประกอบการต้องถูกต้องตาม</a:t>
            </a:r>
            <a:r>
              <a:rPr lang="th-TH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หลักเกณฑ์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8165405" y="5910825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05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700" y="205084"/>
            <a:ext cx="610295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การโอนการดำเนินกิจการที่เป็นอันตรายต่อสุขภาพ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9868" y="792937"/>
            <a:ext cx="7382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ยื่นคำขอตามแบบ อภ.8 พร้อมเอกสารหลักฐานที่ถูกต้อง </a:t>
            </a:r>
            <a:endParaRPr lang="th-TH" sz="28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8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เงื่อนไขในการยื่นขอโอนการดำเนินกิจการ คือต้องไม่ค้างชำระค่าธรรมเนียม</a:t>
            </a:r>
            <a:endParaRPr lang="en-US" sz="2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8165405" y="5947895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28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622" y="221296"/>
            <a:ext cx="745042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th-TH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การบอกเลิกการดำเนินกิจการที่เป็นอันตรายต่อสุขภาพ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6748" y="809149"/>
            <a:ext cx="70511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เมื่อผู้รับใบอนุญาตไม่ประสงค์จะประกอบกิจการอีกต่อไป </a:t>
            </a:r>
            <a:endParaRPr lang="th-TH" sz="28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</a:t>
            </a:r>
            <a:r>
              <a:rPr lang="th-TH" sz="28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ยื่นคำขอบอกเลิกการดำเนินกิจการตามแบบ อภ.9 </a:t>
            </a:r>
            <a:endParaRPr lang="th-TH" sz="28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8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ต้องยื่นก่อนถึงกำหนดเสียค่าธรรมเนียมครั้ง</a:t>
            </a:r>
            <a:r>
              <a:rPr lang="th-TH" sz="2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ต่อไป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</a:t>
            </a:r>
            <a:r>
              <a:rPr lang="th-TH" sz="28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ไม่มีค่าธรรมเนียมค้างชำระ กรณีมีค่าธรรมเนียมค้างชำระต้องเสียค่าปรับร้อยละยี่สิบของจำนวนค่าธรรมเนียมที่ค้างชำระ</a:t>
            </a:r>
            <a:endParaRPr lang="en-US" sz="2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Action Button: Home 5">
            <a:hlinkClick r:id="" action="ppaction://noaction" highlightClick="1"/>
          </p:cNvPr>
          <p:cNvSpPr/>
          <p:nvPr/>
        </p:nvSpPr>
        <p:spPr>
          <a:xfrm>
            <a:off x="8165405" y="5910825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74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2541" y="1135702"/>
            <a:ext cx="82968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อุตสาหกรรมรองเท้าและชิ้นส่วน เป็นอุตสาหกรรมปลายน้ำ ซึ่งรวมถึงการผลิตรองเท้ากีฬา รองเท้าแตะ รองเท้าหนังแท้และหนังเทียม การตั้งโรงงานผลิตรองเท้าแบ่งเป็น 3 กรณี คือ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กรณีเครื่องจักรไม่เกิน 20 แรงม้า และคนงานไม่เกิน 20 คน จัดเป็นโรงงานจำพวกที่ 1 ไม่ต้องยื่นขออนุญาตตั้งโรงงาน สามารถประกอบกิจการได้ทันทีตามความประสงค์ของผู้ประกอบกิจการโรงงาน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กรณีเครื่องจักรไม่เกิน 50 แรงม้า และคนงานไม่เกิน 50 คน  และไม่จัดอยู่ในจำพวกที่ 1 จัดเป็น</a:t>
            </a:r>
          </a:p>
          <a:p>
            <a:pPr lvl="1"/>
            <a:endParaRPr lang="th-TH" sz="20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กรณีเครื่องจักรเกิน 50 แรงม้า หรือคนงานเกิน 50 คน 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จัดเป็น</a:t>
            </a:r>
            <a:endParaRPr lang="th-TH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7712" y="134672"/>
            <a:ext cx="7226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การเริ่มต้นประกอบอุตสาหกรรมรองเท้าในพื้นที่เขตประกอบการ    อุตสาหกรรม พื้นที่ในชุมชนอุตสาหกรรม หรือพื้นที่เอกเทศ </a:t>
            </a:r>
          </a:p>
        </p:txBody>
      </p:sp>
      <p:pic>
        <p:nvPicPr>
          <p:cNvPr id="4098" name="Picture 2" descr="Baby Shoes, Children'S Shoes, Brown, Leather, C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716">
            <a:off x="1197732" y="4036408"/>
            <a:ext cx="2744229" cy="1823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wboy Boots, Leather, 80S, Retro, Boots, O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145">
            <a:off x="5248001" y="3998923"/>
            <a:ext cx="2637899" cy="189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5825401" y="2960845"/>
            <a:ext cx="19672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20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</a:t>
            </a:r>
            <a:r>
              <a:rPr lang="th-TH" sz="20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 (คลิก)</a:t>
            </a:r>
            <a:endParaRPr lang="th-TH" sz="20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Rectangle 17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1481104" y="2650905"/>
            <a:ext cx="19672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20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</a:t>
            </a:r>
            <a:r>
              <a:rPr lang="th-TH" sz="20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(คลิก)</a:t>
            </a:r>
            <a:endParaRPr lang="th-TH" sz="20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9" name="Action Button: Home 18">
            <a:hlinkClick r:id="rId7" action="ppaction://hlinksldjump" highlightClick="1"/>
          </p:cNvPr>
          <p:cNvSpPr/>
          <p:nvPr/>
        </p:nvSpPr>
        <p:spPr>
          <a:xfrm>
            <a:off x="8165405" y="5947895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13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4038" y="251591"/>
            <a:ext cx="1667614" cy="451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2</a:t>
            </a:r>
            <a:endParaRPr lang="en-US" sz="20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283" y="833219"/>
            <a:ext cx="2901161" cy="1015663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ของชุมชนอุตสาหกรรม 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เอกเทศ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722" y="2001720"/>
            <a:ext cx="3528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จะต้องมี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ดำเนินการ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แจ้งเริ่มประกอบกิจการโรงงานจำพวกที่ 2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2118" y="833219"/>
            <a:ext cx="2454442" cy="707886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pPr algn="ctr"/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เขต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ประกอบการอุตสาหกรรม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7042" y="1721201"/>
            <a:ext cx="36432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ไม่ต้องทำการการ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แจ้งเริ่มประกอบกิจการโรงงานจำพวกที่ 2 </a:t>
            </a:r>
            <a:endParaRPr lang="th-TH" sz="20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ต้องเสียค่าธรรมเนียมการประกอบกิจการรายปีตามอัตราค่าธรรมเนียม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ในพระราชบัญญัติ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 พ.ศ. 2535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914" y="3428492"/>
            <a:ext cx="5928137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หากไม่ทำการแจ้งประกอบกิจการโรงงานจำพวกที่ 2 มีโทษ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483" y="4879691"/>
            <a:ext cx="2210637" cy="147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xn--12ccncaf4fubbama9if4c2ff4czdq7usg.com/_files/prakard/2015_11_06_021913_0_egbhkh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27" y="4779128"/>
            <a:ext cx="2368849" cy="157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2611" y="3969677"/>
            <a:ext cx="799590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โทษ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จำคุกไม่เกิน 6 เดือน หรือโทษปรับไม่เกิน 50</a:t>
            </a:r>
            <a:r>
              <a:rPr lang="en-US" sz="20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000 บาท หรือทั้งจำทั้ง</a:t>
            </a:r>
            <a:r>
              <a:rPr lang="th-TH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ปรับ</a:t>
            </a:r>
            <a:endParaRPr lang="th-TH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85750" indent="-28575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หากมีการแจ้งแต่เป็นการแจ้งที่ไม่ถูกต้องครบถ้วน </a:t>
            </a:r>
            <a:r>
              <a:rPr lang="th-TH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โทษตามกฎหมาย</a:t>
            </a:r>
            <a:r>
              <a:rPr lang="th-TH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คือมี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โทษปรับไม่เกิน 20</a:t>
            </a:r>
            <a:r>
              <a:rPr lang="en-US" sz="20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000 บาท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8172089" y="5983961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25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9912" y="912448"/>
            <a:ext cx="7795215" cy="1673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ตั้งโรงงานมีกฎหมายหลักที่เกี่ยวข้องอยู่ 2 ฉบับ คือ </a:t>
            </a:r>
            <a:endParaRPr lang="th-TH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800100" lvl="1" indent="-342900" algn="thaiDi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 พระราชบัญญัติ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โรงงาน พ.ศ.</a:t>
            </a: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2535</a:t>
            </a:r>
          </a:p>
          <a:p>
            <a:pPr marL="914400" lvl="1" indent="-457200" algn="thaiDi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พระราชบัญญัติ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การนิคมอุตสาหกรรมแห่งประเทศไทย พ.ศ.2522 </a:t>
            </a:r>
            <a:endParaRPr lang="th-TH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จำแนกว่าโรงงานใดอยู่ภายใต้กฎหมายฉบับใดพิจารณาจากพื้นที่ตั้งของ</a:t>
            </a: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โรงงาน</a:t>
            </a:r>
            <a:endParaRPr lang="en-US" sz="24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9741"/>
            <a:ext cx="9144000" cy="61927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การตั้งโรงงานเพื่อประกอบ</a:t>
            </a:r>
            <a:r>
              <a:rPr lang="th-TH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อุตสาหกรรมเครื่องหนัง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201" y="3275053"/>
            <a:ext cx="301647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เขตประกอบการ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ในชุมชนอุตสาหกรรม </a:t>
            </a:r>
            <a:endParaRPr lang="th-TH" sz="24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เอกเทศ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93451" y="3549828"/>
            <a:ext cx="23017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นิคมอุตสาหกรรม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143739" y="4577296"/>
            <a:ext cx="399393" cy="36786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2648" y="5047072"/>
            <a:ext cx="3121573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lvl="1" algn="ctr"/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อยู่ภายใต้</a:t>
            </a:r>
          </a:p>
          <a:p>
            <a:pPr marL="0" lvl="1" algn="ctr"/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พระราชบัญญัติโรงงานพ.ศ.2535</a:t>
            </a:r>
            <a:endParaRPr lang="th-TH" sz="2400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444636" y="4107520"/>
            <a:ext cx="399393" cy="36786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67520" y="4571409"/>
            <a:ext cx="3753623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lvl="1" algn="ctr"/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อยู่ภายใต้</a:t>
            </a:r>
          </a:p>
          <a:p>
            <a:pPr marL="0" lvl="1" algn="ctr"/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พระราชบัญญัติ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การนิคมอุตสาหกรรมแห่งประเทศไทย พ.ศ.2522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3378" y="2762431"/>
            <a:ext cx="620111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4275" y="3040149"/>
            <a:ext cx="620111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074177" y="5973632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28117" y="6348032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34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9526" y="709937"/>
            <a:ext cx="2901161" cy="1015663"/>
          </a:xfrm>
          <a:prstGeom prst="rect">
            <a:avLst/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ของชุมชนอุตสาหกรรม 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เอกเทศ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910" y="1703027"/>
            <a:ext cx="3528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จะต้องมี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การดำเนินการขอ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อนุญาตประกอบกิจการ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โรงงานก่อน 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จะเริ่มประกอบกิจการได้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2793" y="706849"/>
            <a:ext cx="2454442" cy="707886"/>
          </a:xfrm>
          <a:prstGeom prst="rect">
            <a:avLst/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pPr algn="ctr"/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เขต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ประกอบการอุตสาหกรรม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6491" y="1443705"/>
            <a:ext cx="3643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ต้องยื่นคำขอใดๆ แต่ต้องเสียค่าธรรมเนียมการประกอบกิจการรายปีตามอัตราค่าธรรมเนียมในพระราชบัญญัติโรงงาน พ.ศ. 2535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7694" y="202897"/>
            <a:ext cx="1665099" cy="457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3</a:t>
            </a:r>
            <a:endParaRPr lang="en-US" sz="20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910" y="2671395"/>
            <a:ext cx="4136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ได้รับใบอนุญาตประกอบกิจการโรงงานแล้วต้องทำการแจ้งเริ่มประกอบกิจการโรงงานจำพวกที่ 3 ก่อนวันเริ่มประกอบกิจการจริงไม่น้อยกว่า 15 วัน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114" y="4489124"/>
            <a:ext cx="49162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 กฎหมาย</a:t>
            </a:r>
            <a:r>
              <a:rPr lang="th-TH" sz="20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กำหนดโทษจำคุกไม่เกิน 2 ปี หรือปรับไม่เกิน 200</a:t>
            </a:r>
            <a:r>
              <a:rPr lang="en-US" sz="2000" dirty="0">
                <a:solidFill>
                  <a:prstClr val="white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0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000บาท หรือทั้งจำทั้งปรับ</a:t>
            </a:r>
            <a:endParaRPr lang="en-US" sz="2000" dirty="0">
              <a:solidFill>
                <a:prstClr val="white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219" y="5264449"/>
            <a:ext cx="491629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หากผู้ประกอบธุรกิจเริ่มประกอบกิจการโรงงานโดยไม่ทำการแจ้งเริ่มประกอบกิจการโรงงาน กฎหมายกำหนดโทษปรับไม่เกิน 20</a:t>
            </a:r>
            <a:r>
              <a:rPr lang="en-US" sz="2000" dirty="0">
                <a:solidFill>
                  <a:prstClr val="white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0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000 บาท</a:t>
            </a:r>
            <a:endParaRPr lang="en-US" sz="2000" dirty="0">
              <a:solidFill>
                <a:prstClr val="white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17" y="3996235"/>
            <a:ext cx="549847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หากไม่ทำการขออนุญาตประกอบกิจการโรงงานมีโทษ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103" y="3779064"/>
            <a:ext cx="1930766" cy="129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://www.xn--12ccncaf4fubbama9if4c2ff4czdq7usg.com/_files/prakard/2015_11_06_021913_0_egbhkh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16" y="4598517"/>
            <a:ext cx="1997795" cy="1331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ction Button: Home 21">
            <a:hlinkClick r:id="rId5" action="ppaction://hlinksldjump" highlightClick="1"/>
          </p:cNvPr>
          <p:cNvSpPr/>
          <p:nvPr/>
        </p:nvSpPr>
        <p:spPr>
          <a:xfrm>
            <a:off x="8195008" y="5930380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16344" y="6304780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29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3413" y="1127936"/>
            <a:ext cx="8126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อุตสาหกรรมเครื่องหนัง เป็นอุตสาหกรรมปลายน้ำ ซึ่งได้แก่อุตสาหกรรมที่ใช้หนังฟอกแต่งสำเร็จเป็นวัตถุดิบในการผลิต เช่น เครื่องใช้ กระเป๋าเดินทาง กระเป๋าถือ กระเป๋าเอกสาร เครื่องใช้ในการเดินทาง เครื่องใช้สำนักงาน เข็มขัด เป็นต้น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413" y="172048"/>
            <a:ext cx="8237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การเริ่มต้นประกอบอุตสาหกรรมเครื่องหนังในพื้นที่เขตประกอบการ    อุตสาหกรรม พื้นที่ในชุมชนอุตสาหกรรม หรือพื้นที่เอกเทศ </a:t>
            </a:r>
          </a:p>
        </p:txBody>
      </p:sp>
      <p:sp>
        <p:nvSpPr>
          <p:cNvPr id="3" name="Rectangle 2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1315418" y="2552581"/>
            <a:ext cx="5540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3.1. ในกรณีตั้งโรงงานทำพรม หรือเครื่องใช้จากหนัง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สัตว์ (คลิก)</a:t>
            </a:r>
            <a:endParaRPr lang="th-TH" sz="24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ectangle 3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1315418" y="3091957"/>
            <a:ext cx="6462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3.2. ในกรณีตั้งโรงงานผลิตผลิตภัณฑ์หรือชิ้นส่วนของผลิตภัณฑ์ซึ่งมิใช่เครื่องแต่งกาย หรือรองเท้าจากหนัง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สัตว์ (คลิก)</a:t>
            </a:r>
            <a:endParaRPr lang="th-TH" sz="24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140">
            <a:off x="582679" y="4211686"/>
            <a:ext cx="2655046" cy="177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913">
            <a:off x="3467351" y="4392810"/>
            <a:ext cx="2335428" cy="155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283">
            <a:off x="6018716" y="4214291"/>
            <a:ext cx="2377056" cy="169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ction Button: Home 17">
            <a:hlinkClick r:id="rId8" action="ppaction://hlinksldjump" highlightClick="1"/>
          </p:cNvPr>
          <p:cNvSpPr/>
          <p:nvPr/>
        </p:nvSpPr>
        <p:spPr>
          <a:xfrm>
            <a:off x="8165405" y="5947895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29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285" y="415783"/>
            <a:ext cx="8033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3.1. ใน</a:t>
            </a:r>
            <a:r>
              <a:rPr lang="th-TH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กรณีตั้งโรงงานทำพรม หรือเครื่องใช้จากหนังสัตว์ไม่ว่าเครื่องจักรในโรงงานจะมีกำลังแรงม้าเท่าใดหรือมีจำนวนคนงานในโรงงานจำนวนเท่าใดก็ตาม </a:t>
            </a:r>
            <a:r>
              <a:rPr lang="th-TH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จัดเป็นโรงงานจำพวกที่ </a:t>
            </a:r>
            <a:r>
              <a:rPr lang="th-TH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287" y="2078883"/>
            <a:ext cx="3733190" cy="1200329"/>
          </a:xfrm>
          <a:prstGeom prst="rect">
            <a:avLst/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ของชุมชนอุตสาหกรรม </a:t>
            </a:r>
          </a:p>
          <a:p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เอกเทศ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99" y="3417874"/>
            <a:ext cx="3528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จะต้องมี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การดำเนินการขอ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อนุญาตประกอบกิจการ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โรงงานก่อน 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จะเริ่มประกอบกิจการได้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5173446" y="2078883"/>
            <a:ext cx="3158356" cy="830997"/>
          </a:xfrm>
          <a:prstGeom prst="rect">
            <a:avLst/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pPr algn="ctr"/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เขต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ประกอบการอุตสาหกรรม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5105" y="3010042"/>
            <a:ext cx="3643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ต้องยื่นคำขอใดๆ แต่ต้องเสียค่าธรรมเนียมการประกอบกิจการรายปีตามอัตราค่าธรรมเนียมในพระราชบัญญัติโรงงาน พ.ศ. 2535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9796" y="1501477"/>
            <a:ext cx="2157341" cy="475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3</a:t>
            </a:r>
            <a:endParaRPr lang="en-US" sz="24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583" y="4643128"/>
            <a:ext cx="41367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ได้รับใบอนุญาตประกอบกิจการโรงงานแล้วต้องทำการแจ้งเริ่มประกอบกิจการโรงงานจำพวกที่ 3 ก่อนวันเริ่มประกอบกิจการจริงไม่น้อยกว่า 15 วัน</a:t>
            </a:r>
            <a:endParaRPr lang="en-US" sz="24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074177" y="5973632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74177" y="6348032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7595513" y="5973632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24277" y="6348032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21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724" y="875227"/>
            <a:ext cx="733348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กฎหมาย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กำหนดโทษจำคุกไม่เกิน 2 ปี หรือปรับไม่เกิน 200</a:t>
            </a:r>
            <a:r>
              <a:rPr lang="en-US" sz="24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000บาท หรือทั้งจำทั้งปรับ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180" y="1757905"/>
            <a:ext cx="733348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หากผู้ประกอบธุรกิจเริ่มประกอบกิจการโรงงานโดยไม่ทำการแจ้งเริ่มประกอบกิจการโรงงาน กฎหมายกำหนดโทษปรับไม่เกิน 20</a:t>
            </a:r>
            <a:r>
              <a:rPr lang="en-US" sz="24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000 บาท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0095" y="234529"/>
            <a:ext cx="6279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หากไม่ทำการขออนุญาตประกอบกิจการโรงงานมีโทษ</a:t>
            </a:r>
            <a:endParaRPr lang="en-US" sz="2800" b="1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07">
            <a:off x="1863749" y="2881469"/>
            <a:ext cx="2515729" cy="168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www.xn--12ccncaf4fubbama9if4c2ff4czdq7usg.com/_files/prakard/2015_11_06_021913_0_egbhkh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217">
            <a:off x="5178288" y="2934923"/>
            <a:ext cx="2368849" cy="157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976212" y="5977074"/>
            <a:ext cx="421200" cy="3744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30107" y="6344351"/>
            <a:ext cx="9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48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821" y="355902"/>
            <a:ext cx="8327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3.2.ในกรณีตั้งโรงงานผลิตผลิตภัณฑ์หรือชิ้นส่วนของผลิตภัณฑ์ซึ่งมิใช่เครื่องแต่งกาย หรือรองเท้าจากหนังสัตว์ เช่นการผลิตกระเป๋า แบ่งเป็น 3 กรณี คือ</a:t>
            </a:r>
          </a:p>
          <a:p>
            <a:endParaRPr lang="th-TH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กรณีเครื่องจักรไม่เกิน 20 แรงม้า และคนงานไม่เกิน 20 คน จัดเป็นโรงงานจำพวกที่ 1 ไม่ต้องยื่นขออนุญาตตั้งโรงงาน สามารถประกอบกิจการได้ทันทีตามความประสงค์ของผู้ประกอบกิจการโรงงาน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กรณีเครื่องจักรไม่เกิน 50 แรงม้า และคนงานไม่เกิน 50 คน  และไม่จัดอยู่ในจำพวกที่ 1 จัดเป็น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เครื่องจักรเกิน 50 แรงม้า หรือคนงานเกิน 50 คน 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จัดเป็น</a:t>
            </a:r>
          </a:p>
        </p:txBody>
      </p:sp>
      <p:sp>
        <p:nvSpPr>
          <p:cNvPr id="15" name="Rectangle 14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1814932" y="2912162"/>
            <a:ext cx="23246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(คลิก)</a:t>
            </a:r>
            <a:endParaRPr lang="th-TH" sz="24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Rectangle 15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6369383" y="3281529"/>
            <a:ext cx="23246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24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</a:t>
            </a:r>
            <a:r>
              <a:rPr lang="th-TH" sz="24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 (คลิก)</a:t>
            </a:r>
            <a:endParaRPr lang="th-TH" sz="24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124" name="Picture 4" descr="Jewelry Box, Casket, Chest, Leather, Box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4" r="7508"/>
          <a:stretch/>
        </p:blipFill>
        <p:spPr bwMode="auto">
          <a:xfrm rot="342876">
            <a:off x="1841693" y="4245622"/>
            <a:ext cx="2609276" cy="172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g, Leather Case, Leather, Strells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/>
          <a:stretch/>
        </p:blipFill>
        <p:spPr bwMode="auto">
          <a:xfrm rot="21439161">
            <a:off x="5224406" y="4027979"/>
            <a:ext cx="1840928" cy="216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ction Button: Home 16">
            <a:hlinkClick r:id="rId7" action="ppaction://hlinksldjump" highlightClick="1"/>
          </p:cNvPr>
          <p:cNvSpPr/>
          <p:nvPr/>
        </p:nvSpPr>
        <p:spPr>
          <a:xfrm>
            <a:off x="8165405" y="5947895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07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4038" y="251591"/>
            <a:ext cx="1667614" cy="4513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2</a:t>
            </a:r>
            <a:endParaRPr lang="en-US" sz="2000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283" y="833219"/>
            <a:ext cx="2901161" cy="1015663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ของชุมชนอุตสาหกรรม </a:t>
            </a:r>
          </a:p>
          <a:p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เอกเทศ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722" y="2001720"/>
            <a:ext cx="3528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จะต้องมี</a:t>
            </a:r>
            <a:r>
              <a:rPr lang="th-TH" sz="24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4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ดำเนินการ</a:t>
            </a:r>
            <a:r>
              <a:rPr lang="th-TH" sz="24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แจ้งเริ่มประกอบกิจการโรงงานจำพวกที่ 2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2118" y="833219"/>
            <a:ext cx="2454442" cy="707886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pPr algn="ctr"/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เขต</a:t>
            </a:r>
            <a:r>
              <a:rPr lang="th-TH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ประกอบการอุตสาหกรรม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0064" y="1641274"/>
            <a:ext cx="3643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ไม่ต้องทำการการ</a:t>
            </a:r>
            <a:r>
              <a:rPr lang="th-TH" sz="24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แจ้งเริ่มประกอบกิจการโรงงานจำพวกที่ 2 </a:t>
            </a:r>
            <a:endParaRPr lang="th-TH" sz="2400" dirty="0" smtClean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4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ต้องเสียค่าธรรมเนียมการประกอบกิจการรายปีตามอัตราค่าธรรมเนียม</a:t>
            </a:r>
            <a:r>
              <a:rPr lang="th-TH" sz="24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ในพระราชบัญญัติ</a:t>
            </a:r>
            <a:r>
              <a:rPr lang="th-TH" sz="24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 พ.ศ. 2535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914" y="3536175"/>
            <a:ext cx="5928137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C000">
                    <a:lumMod val="60000"/>
                    <a:lumOff val="40000"/>
                  </a:srgb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หากไม่ทำการแจ้งประกอบกิจการโรงงานจำพวกที่ 2 มีโทษ</a:t>
            </a:r>
            <a:endParaRPr lang="en-US" sz="2400" b="1" dirty="0">
              <a:solidFill>
                <a:srgbClr val="FFC000">
                  <a:lumMod val="60000"/>
                  <a:lumOff val="40000"/>
                </a:srgb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69" y="5200454"/>
            <a:ext cx="2210637" cy="147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xn--12ccncaf4fubbama9if4c2ff4czdq7usg.com/_files/prakard/2015_11_06_021913_0_egbhkh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67" y="5013328"/>
            <a:ext cx="2368849" cy="157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2611" y="3969677"/>
            <a:ext cx="799590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โทษ</a:t>
            </a:r>
            <a:r>
              <a:rPr lang="th-TH" sz="24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จำคุกไม่เกิน 6 เดือน หรือโทษปรับไม่เกิน 50</a:t>
            </a:r>
            <a:r>
              <a:rPr lang="en-US" sz="2400" dirty="0">
                <a:solidFill>
                  <a:prstClr val="white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4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000 บาท หรือทั้งจำทั้ง</a:t>
            </a:r>
            <a:r>
              <a:rPr lang="th-TH" sz="2400" dirty="0" smtClean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ปรับ</a:t>
            </a:r>
            <a:endParaRPr lang="th-TH" sz="2400" dirty="0" smtClean="0">
              <a:solidFill>
                <a:prstClr val="white"/>
              </a:solidFill>
              <a:ea typeface="Calibri" panose="020F0502020204030204" pitchFamily="34" charset="0"/>
            </a:endParaRPr>
          </a:p>
          <a:p>
            <a:pPr marL="285750" indent="-28575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และ</a:t>
            </a:r>
            <a:r>
              <a:rPr lang="th-TH" sz="24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หากมีการแจ้งแต่เป็นการแจ้งที่ไม่ถูกต้องครบถ้วน </a:t>
            </a:r>
            <a:r>
              <a:rPr lang="th-TH" sz="2400" dirty="0" smtClean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มี</a:t>
            </a:r>
            <a:r>
              <a:rPr lang="th-TH" sz="24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โทษตามกฎหมาย</a:t>
            </a:r>
            <a:r>
              <a:rPr lang="th-TH" sz="2400" dirty="0" smtClean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คือมี</a:t>
            </a:r>
            <a:r>
              <a:rPr lang="th-TH" sz="24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โทษปรับไม่เกิน 20</a:t>
            </a:r>
            <a:r>
              <a:rPr lang="en-US" sz="2400" dirty="0">
                <a:solidFill>
                  <a:prstClr val="white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4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000 บาท</a:t>
            </a:r>
            <a:endParaRPr lang="en-US" sz="2400" dirty="0">
              <a:solidFill>
                <a:prstClr val="white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8172089" y="5983961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50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9526" y="709937"/>
            <a:ext cx="2901161" cy="1015663"/>
          </a:xfrm>
          <a:prstGeom prst="rect">
            <a:avLst/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ของชุมชนอุตสาหกรรม </a:t>
            </a:r>
          </a:p>
          <a:p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เอกเทศ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910" y="1703027"/>
            <a:ext cx="3528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จะต้องมี</a:t>
            </a:r>
            <a:r>
              <a:rPr lang="th-TH" sz="20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การดำเนินการขอ</a:t>
            </a:r>
            <a:r>
              <a:rPr lang="th-TH" sz="20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อนุญาตประกอบกิจการ</a:t>
            </a:r>
            <a:r>
              <a:rPr lang="th-TH" sz="20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โรงงานก่อน </a:t>
            </a:r>
            <a:r>
              <a:rPr lang="th-TH" sz="20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จะเริ่มประกอบกิจการได้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2793" y="706849"/>
            <a:ext cx="2454442" cy="707886"/>
          </a:xfrm>
          <a:prstGeom prst="rect">
            <a:avLst/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pPr algn="ctr"/>
            <a:r>
              <a:rPr lang="th-TH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เขต</a:t>
            </a:r>
            <a:r>
              <a:rPr lang="th-TH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ประกอบการอุตสาหกรรม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6491" y="1443705"/>
            <a:ext cx="3643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20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ต้องยื่นคำขอใดๆ แต่ต้องเสียค่าธรรมเนียมการประกอบกิจการรายปีตามอัตราค่าธรรมเนียมในพระราชบัญญัติโรงงาน พ.ศ. 2535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17694" y="202897"/>
            <a:ext cx="1665099" cy="4577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3</a:t>
            </a:r>
            <a:endParaRPr lang="en-US" sz="2000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910" y="2671395"/>
            <a:ext cx="4136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ได้รับใบอนุญาตประกอบกิจการโรงงานแล้วต้องทำการแจ้งเริ่มประกอบกิจการโรงงานจำพวกที่ 3 ก่อนวันเริ่มประกอบกิจการจริงไม่น้อยกว่า 15 วัน</a:t>
            </a:r>
            <a:endParaRPr lang="en-US" sz="2000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9114" y="4489124"/>
            <a:ext cx="49162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 กฎหมาย</a:t>
            </a:r>
            <a:r>
              <a:rPr lang="th-TH" sz="20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กำหนดโทษจำคุกไม่เกิน 2 ปี หรือปรับไม่เกิน 200</a:t>
            </a:r>
            <a:r>
              <a:rPr lang="en-US" sz="2000" dirty="0">
                <a:solidFill>
                  <a:prstClr val="white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0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000บาท หรือทั้งจำทั้งปรับ</a:t>
            </a:r>
            <a:endParaRPr lang="en-US" sz="2000" dirty="0">
              <a:solidFill>
                <a:prstClr val="white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219" y="5264449"/>
            <a:ext cx="491629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หากผู้ประกอบธุรกิจเริ่มประกอบกิจการโรงงานโดยไม่ทำการแจ้งเริ่มประกอบกิจการโรงงาน กฎหมายกำหนดโทษปรับไม่เกิน 20</a:t>
            </a:r>
            <a:r>
              <a:rPr lang="en-US" sz="2000" dirty="0">
                <a:solidFill>
                  <a:prstClr val="white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000" dirty="0">
                <a:solidFill>
                  <a:prstClr val="white"/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000 บาท</a:t>
            </a:r>
            <a:endParaRPr lang="en-US" sz="2000" dirty="0">
              <a:solidFill>
                <a:prstClr val="white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17" y="3996235"/>
            <a:ext cx="549847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C000">
                    <a:lumMod val="60000"/>
                    <a:lumOff val="40000"/>
                  </a:srgb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หากไม่ทำการขออนุญาตประกอบกิจการโรงงานมีโทษ</a:t>
            </a:r>
            <a:endParaRPr lang="en-US" sz="2400" b="1" dirty="0">
              <a:solidFill>
                <a:srgbClr val="FFC000">
                  <a:lumMod val="60000"/>
                  <a:lumOff val="40000"/>
                </a:srgb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103" y="3779064"/>
            <a:ext cx="1930766" cy="129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://www.xn--12ccncaf4fubbama9if4c2ff4czdq7usg.com/_files/prakard/2015_11_06_021913_0_egbhkh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16" y="4598517"/>
            <a:ext cx="1997795" cy="1331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ction Button: Home 21">
            <a:hlinkClick r:id="rId5" action="ppaction://hlinksldjump" highlightClick="1"/>
          </p:cNvPr>
          <p:cNvSpPr/>
          <p:nvPr/>
        </p:nvSpPr>
        <p:spPr>
          <a:xfrm>
            <a:off x="8195008" y="5930380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6344" y="6304780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38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878" y="245640"/>
            <a:ext cx="8324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นอกจากการขออนุญาตเริ่มต้นประกอบกิจการแล้วยังมีคำขออนุญาตอื่นๆที่เกี่ยวข้องกับการประกอบกิจการโรงานดังนี้</a:t>
            </a:r>
            <a:endParaRPr lang="th-TH" sz="2400" b="1" dirty="0">
              <a:solidFill>
                <a:schemeClr val="accent4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747" y="1076637"/>
            <a:ext cx="80101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การแจ้งทดลองเดินเครื่องจักรก่อนการเริ่มประกอบกิจการ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ขอต่ออายุใบอนุญาตประกอบกิจการโรงงาน รง.4 </a:t>
            </a:r>
            <a:endParaRPr lang="th-TH" sz="20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ขออนุญาตขยาย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การแจ้งเพิ่มจำนวน เปลี่ยนหรือเปลี่ยนแปลง เครื่องจักรที่ใช้ในการผลิต แต่ไม่ถึงขั้นขยายโรงงานหรือเพิ่มเนื้อที่อาคารโรงงาน 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การขอยกเลิก หรือเปลี่ยนแปลงเงื่อนไขที่ต้องปฏิบัติในการประกอบกิจการ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การโอนใบอนุญาตประกอบกิจการ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การแจ้งเปลี่ยนชื่อโรงงาน หรือชื่อผู้รับใบอนุญาต </a:t>
            </a:r>
            <a:endParaRPr lang="th-TH" sz="20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การออกใบแทนใบอนุญาตประกอบกิจการโรงงานกรณีใบอนุญาตสูญหายหรือถูกทำลาย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การขอย้ายเครื่องจักรบางส่วนที่ติดตั้งในโรงงานไปยังสถานที่อื่นเพื่อประกอบกิจการโรงงานเป็นการ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ชั่วคราว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การแจ้งเลิกประกอบกิจการโรงงาน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การแจ้งหยุดดำเนินงานติดต่อกันเกินกว่าหนึ่งปี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แจ้งเริ่มประกอบกิจการหลังหยุดดำเนินงานติดต่อกันเกินกว่าหนึ่งปี </a:t>
            </a:r>
            <a:endParaRPr lang="th-TH" sz="20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การแจ้งกรณีมีอุบัติเหตุในโรงงาน </a:t>
            </a:r>
            <a:endParaRPr lang="th-TH" sz="20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การขออนุญาตเปิดประกอบกิจการหลังการปรับปรุงแก้ไขโรงงาน 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172089" y="5983961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70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82"/>
            <a:ext cx="914400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th-TH" sz="2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กรณีเลือกประกอบกิจการใน</a:t>
            </a:r>
            <a:r>
              <a:rPr lang="th-TH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</a:t>
            </a:r>
            <a:r>
              <a:rPr lang="th-TH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ในนิคม</a:t>
            </a:r>
            <a:r>
              <a:rPr lang="th-TH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อุตสาหกรรม</a:t>
            </a:r>
            <a:r>
              <a:rPr lang="th-TH" sz="2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มีข้อควรพิจารณาดังนี้</a:t>
            </a:r>
            <a:endParaRPr lang="en-US" sz="24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784" y="613633"/>
            <a:ext cx="754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การประกอบกิจการโรงงานในพื้นที่นิคมอุตสาหกรรมอยู่ภายใต้</a:t>
            </a:r>
            <a:r>
              <a:rPr lang="en-US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พระราชบัญญัติการนิคมอุตสาหกรรมแห่งประเทศไทย พ.ศ.2522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การขออนุญาตต่างๆ อำนาจในการอนุญาตอยู่ที่การนิคมอุตสาหกรรมแห่งประเทศไทย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424" y="2145830"/>
            <a:ext cx="832392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เขต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ดินที่จัดสรรหรือกำหนดไว้สำหรับโรงงานอุตสาหกรรมหรือกิจการประกอบอุตสาหกรรมให้เข้าไปอยู่ด้วยกันอย่างเป็นระบบ </a:t>
            </a:r>
            <a:endParaRPr lang="th-TH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285750" indent="-28575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ประกอบด้วยพื้นที่อุตสาหกรรม ระบบสาธารณูปโภคและส่วนประกอบต่างๆที่อำนวยความสะดวกในการประกอบกิจการ </a:t>
            </a:r>
            <a:r>
              <a:rPr lang="th-TH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อัน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ได้แก่ </a:t>
            </a:r>
            <a:endParaRPr lang="th-TH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800100" lvl="1" indent="-342900" algn="thaiDi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ระบบ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ไฟฟ้า  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ประปา ท่อ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ระบายน้ำ 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โทรศัพท์ ถนน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เข้า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สู่อุตสาหกรรม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ส่วนต่างๆ 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สถานี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บริการน้ำมันหรือปั้มน้ำมัน 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ที่ทำ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การไปรษณีย์ 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ศูนย์การค้า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หรือร้านค้าต่างๆ 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ธนาคาร ที่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พักอาศัย 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บ้านพัก 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คอนโด อพาร์ทเมนต์ 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ศูนย์</a:t>
            </a:r>
            <a:r>
              <a:rPr lang="th-TH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กีฬาสำหรับบุคคลากรในนิคมอุตสาหกรรม และ</a:t>
            </a:r>
            <a:r>
              <a:rPr lang="th-TH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อื่นๆโรงบำบัดน้ำเสียสำหรับโรงงานอุตสาหกรรมในนิคมอุตสาหกรรมในนิคมอุตสาหกรรม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16312" y="1724176"/>
            <a:ext cx="2145139" cy="421654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th-TH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พื้นที่ในนิคมอุตสาหกรรม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Picture 2" descr="http://www.mpcsystem.com/picture/d65352f20611b596ed830b2a30c63d2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7" y="4929417"/>
            <a:ext cx="1908598" cy="981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attayaupdatenews.com/wp-content/uploads/2014/05/%E0%B8%9B%E0%B8%A3%E0%B8%B0%E0%B8%9B%E0%B8%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41" y="4801111"/>
            <a:ext cx="1060824" cy="123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pixabay.com/static/uploads/photo/2013/04/01/21/29/gas-99076__1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27" y="4872730"/>
            <a:ext cx="1185569" cy="1185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thaitechno.net/uploadedimages/c1/Product_40639_491661359_fullsiz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42590" r="3050" b="1393"/>
          <a:stretch/>
        </p:blipFill>
        <p:spPr bwMode="auto">
          <a:xfrm>
            <a:off x="4719702" y="4841210"/>
            <a:ext cx="1967633" cy="1157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083393" y="6038739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20502" y="6401044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Action Button: Home 13">
            <a:hlinkClick r:id="rId7" action="ppaction://hlinksldjump" highlightClick="1"/>
          </p:cNvPr>
          <p:cNvSpPr/>
          <p:nvPr/>
        </p:nvSpPr>
        <p:spPr>
          <a:xfrm>
            <a:off x="7589624" y="6038739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0238" y="6401044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49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426" y="186924"/>
            <a:ext cx="717536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คำขอใช้ที่ดินและประกอบกิจการในนิคมอุตสาหกรรม (กนอ.01/1)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525" y="789123"/>
            <a:ext cx="839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	เมื่อ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ู้ประกอบการต้องการลงทุนประกอบกิจการโรงงานในนิคมอุตสาหกรรมจะต้องดำเนินการขออนุญาตใช้ที่ดินเพื่อประกอบกิจการในนิคม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อุตสาหกรรม  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endCxn id="16" idx="0"/>
          </p:cNvCxnSpPr>
          <p:nvPr/>
        </p:nvCxnSpPr>
        <p:spPr>
          <a:xfrm>
            <a:off x="2598575" y="2665142"/>
            <a:ext cx="946563" cy="1001511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63531" y="2212774"/>
            <a:ext cx="1274323" cy="979659"/>
            <a:chOff x="1264595" y="1841043"/>
            <a:chExt cx="1274323" cy="979659"/>
          </a:xfrm>
        </p:grpSpPr>
        <p:sp>
          <p:nvSpPr>
            <p:cNvPr id="8" name="TextBox 7"/>
            <p:cNvSpPr txBox="1"/>
            <p:nvPr/>
          </p:nvSpPr>
          <p:spPr>
            <a:xfrm>
              <a:off x="1264595" y="2451370"/>
              <a:ext cx="1274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 New" panose="020B0604020202020204" pitchFamily="34" charset="-34"/>
                  <a:cs typeface="Browallia New" panose="020B0604020202020204" pitchFamily="34" charset="-34"/>
                </a:rPr>
                <a:t>ผู้ประกอบการ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9" name="Picture 4" descr="http://i771.photobucket.com/albums/xx357/marumura/Tip/Year/Year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4" r="17069" b="15234"/>
            <a:stretch/>
          </p:blipFill>
          <p:spPr bwMode="auto">
            <a:xfrm>
              <a:off x="1698087" y="1841043"/>
              <a:ext cx="454299" cy="6326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</p:grpSp>
      <p:cxnSp>
        <p:nvCxnSpPr>
          <p:cNvPr id="10" name="Straight Arrow Connector 9"/>
          <p:cNvCxnSpPr/>
          <p:nvPr/>
        </p:nvCxnSpPr>
        <p:spPr>
          <a:xfrm>
            <a:off x="2016458" y="2529106"/>
            <a:ext cx="111665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65966" y="2164350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ยื่น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9782" y="2067441"/>
            <a:ext cx="1836175" cy="923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คำขออนุญาตใช้ที่ดิน</a:t>
            </a:r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ประกอบกิจการในนิคมอุตสาหกรรม </a:t>
            </a:r>
            <a:r>
              <a:rPr lang="th-T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(กนอ.01/1)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8575" y="4312984"/>
            <a:ext cx="2036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ยื่นคำ</a:t>
            </a:r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ขอผ่านทางระบบ</a:t>
            </a:r>
            <a:r>
              <a:rPr lang="th-T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อิเล็กทรอนิกส์ได้</a:t>
            </a:r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ที่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http://e-pp.ieat.go.th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723292" y="2665142"/>
            <a:ext cx="875283" cy="1001511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6525" y="3683718"/>
            <a:ext cx="135993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ยื่นแบบปกติ</a:t>
            </a:r>
          </a:p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(ยื่นด้วยตนเอง)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2406" y="3666653"/>
            <a:ext cx="124546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ยื่นแบบอิเล็กทรอนิกส์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3982" y="4330049"/>
            <a:ext cx="23445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ที่ศูนย์บริการเบ็ดเสร็จครบวงจร(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OSS</a:t>
            </a:r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 สำนักงานใหญ่ กนอ. </a:t>
            </a:r>
            <a:endParaRPr lang="th-TH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ที่</a:t>
            </a:r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สำนักงานนิคมอุตสาหกรรมที่โรงงานของท่านตั้งอยู่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250312" y="2517955"/>
            <a:ext cx="111665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60810" y="1851974"/>
            <a:ext cx="1295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กนอ.พิจารณาอนุมัติ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19739" y="2766780"/>
            <a:ext cx="2638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เมื่อ กนอ.อนุมัติแล้วผู้ประกอบการจะ</a:t>
            </a:r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ได้รับใบอนุญาตใช้ที่ดินและประกอบกิจการในนิคมอุตสาหกรรม (กนอ.01/2)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0818" y="2313639"/>
            <a:ext cx="183617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รับใบอนุญาต กนอ.01/2</a:t>
            </a:r>
            <a:endParaRPr lang="en-US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8176627" y="5970158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222788" y="6354329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7684417" y="5977281"/>
            <a:ext cx="421200" cy="3744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192207" y="6351681"/>
            <a:ext cx="9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53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578" y="155291"/>
            <a:ext cx="8577330" cy="2463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พื้นที่ในเขตประกอบการอุตสาหกรรม </a:t>
            </a:r>
            <a:endParaRPr lang="th-TH" sz="24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เป็น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การพัฒนาพื้นที่เพื่อรองรับอุตสาหกรรม ตามพระราชบัญญัติโรงงาน พ.ศ.2535 </a:t>
            </a:r>
            <a:endParaRPr lang="th-TH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การพัฒนาต้อง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ได้รับการพิจารณาและประกาศกำหนดเขตประกอบการอุตสาหกรรมจากกระทรวงอุตสาหกรรม </a:t>
            </a:r>
            <a:endParaRPr lang="th-TH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ได้รับยกเว้น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ไม่ต้องขออนุญาตตามกฎหมายโรงงาน </a:t>
            </a:r>
            <a:endParaRPr lang="th-TH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ตัวอย่างเช่น 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เขตประกอบอุตสาหกรรมสยามอีสเทิร์น อินดัสเตรียล พาร์ค จังหวัดระยอง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79" y="2809204"/>
            <a:ext cx="8577329" cy="2068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พื้นที่ในชุมชนอุตสาหกรรม </a:t>
            </a:r>
            <a:endParaRPr lang="th-TH" sz="24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โดยภาคเอกชนเพื่อรองรับอุตสาหกรรม ตามนโยบายของกระทรวงอุตสาหกรรม </a:t>
            </a:r>
            <a:endParaRPr lang="th-TH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การพัฒนาต้อง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ได้รับการพิจารณาและกำหนดพื้นที่จากกรมโรงงานอุตสาหกรรม </a:t>
            </a:r>
            <a:endParaRPr lang="th-TH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พิจารณาอนุญาตตามกฎหมายโรงงานจะเป็นไปอย่างรวดเร็ว เนื่องจากได้มีการพิจารณาพื้นที่โดยรวม และประเภทอุตสาหกรรมที่จะประกอบกิจการในพื้นที่ดังกล่าวแล้ว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578" y="5067945"/>
            <a:ext cx="7083380" cy="12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พื้นที่เอกเทศ </a:t>
            </a:r>
            <a:endParaRPr lang="th-TH" sz="24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เป็น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พื้นที่ที่ผังเมืองระบุให้เป็นสีม่วง สำหรับสร้างโรงงาน </a:t>
            </a:r>
            <a:endParaRPr lang="th-TH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หรือ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สีเม็ดมะปราง สำหรับสร้างคลังสินค้า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074177" y="5973632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38717" y="6328482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87018" y="5978518"/>
            <a:ext cx="421200" cy="3744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91266" y="6316313"/>
            <a:ext cx="9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33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353" y="290860"/>
            <a:ext cx="8059618" cy="565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เมื่อผู้ประกอบการได้รับใบอนุญาตให้ใช้ที่ดิน(กนอ.01/2)แล้ว ผู้ประกอบการอาจต้องยื่นขออนุญาตต่างๆที่เกี่ยวข้อง เช่น</a:t>
            </a:r>
            <a:endParaRPr lang="en-US" sz="2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Browallia New" panose="020B0604020202020204" pitchFamily="34" charset="-34"/>
              <a:buChar char="-"/>
            </a:pPr>
            <a:r>
              <a:rPr lang="th-TH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การขออนุญาตก่อสร้าง 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Browallia New" panose="020B0604020202020204" pitchFamily="34" charset="-34"/>
              <a:buChar char="-"/>
            </a:pPr>
            <a:r>
              <a:rPr lang="th-TH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การขอรับรองอาคาร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Browallia New" panose="020B0604020202020204" pitchFamily="34" charset="-34"/>
              <a:buChar char="-"/>
            </a:pPr>
            <a:r>
              <a:rPr lang="th-TH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การเพิ่ม/เปลี่ยนแปลงประเภทการประกอบกิจการ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Browallia New" panose="020B0604020202020204" pitchFamily="34" charset="-34"/>
              <a:buChar char="-"/>
            </a:pPr>
            <a:r>
              <a:rPr lang="th-TH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การขอขยายระยะเวลาก่อสร้าง/ประกอบกิจการ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Browallia New" panose="020B0604020202020204" pitchFamily="34" charset="-34"/>
              <a:buChar char="-"/>
            </a:pPr>
            <a:r>
              <a:rPr lang="th-TH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การเปลี่ยนชื่อผู้รับใบอนุญาต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Browallia New" panose="020B0604020202020204" pitchFamily="34" charset="-34"/>
              <a:buChar char="-"/>
            </a:pPr>
            <a:r>
              <a:rPr lang="th-TH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การโอนสิทธิการใช้ที่ดิน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Browallia New" panose="020B0604020202020204" pitchFamily="34" charset="-34"/>
              <a:buChar char="-"/>
            </a:pPr>
            <a:r>
              <a:rPr lang="th-TH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การต่ออายุใบอนุญาต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0"/>
              </a:spcAft>
              <a:buFont typeface="Browallia New" panose="020B0604020202020204" pitchFamily="34" charset="-34"/>
              <a:buChar char="-"/>
            </a:pPr>
            <a:r>
              <a:rPr lang="th-TH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การแจ้งเริ่มประกอบกิจการ เป็นต้น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การขออนุญาตต่างๆข้างต้นนั้นขึ้นอยู่กับกิจกรรมที่ผู้ประกอบการประสงค์จะทำ เช่นหากต้องการโอนสิทธิการใช้ที่ดิน ก็จะต้องทำการขออนุญาตโอนสิทธิการใช้ที่  ดังนั้นหากกิจกรรมดังกล่าวไม่เกิดขึ้นผู้ประกอบการก็ไม่จำเป็นต้องทำการขออนุญาต</a:t>
            </a:r>
            <a:endParaRPr lang="en-US" sz="2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162949" y="5948884"/>
            <a:ext cx="421200" cy="3744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16844" y="6316161"/>
            <a:ext cx="9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1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527239" y="4776394"/>
            <a:ext cx="14624" cy="532625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2375" y="1857551"/>
            <a:ext cx="8405656" cy="25951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“</a:t>
            </a:r>
            <a:r>
              <a:rPr lang="th-TH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โรงงาน” </a:t>
            </a: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ตามความหมายในพระราชบัญญัติโรงงาน พ.ศ.2535 หมายความว่า </a:t>
            </a: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อาคาร 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สถานที่ หรือยานพาหนะที่ใช้เครื่องจักรมีกำลังรวมตั้งแต่ 5 แรงม้าหรือกำลังเทียบเท่าตั้งแต่ 5 แรงม้าขึ้นไป </a:t>
            </a:r>
            <a:endParaRPr lang="th-TH" sz="24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ใช้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คนงานตั้งแต่ 7 คนขึ้นไปโดยใช้เครื่องจักรหรือไม่ก็</a:t>
            </a: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ตาม</a:t>
            </a:r>
          </a:p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สำหรับ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ทำ ผลิตประกอบ บรรจุ ซ่อม ซ่อมบำรุง ทดสอบ ปรับปรุง แปรสภาพ ลำเลียง เก็บรักษา หรือทำลายสิ่ง</a:t>
            </a: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ใดๆ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32424"/>
            <a:ext cx="9144000" cy="830997"/>
          </a:xfrm>
          <a:prstGeom prst="rect">
            <a:avLst/>
          </a:prstGeom>
          <a:solidFill>
            <a:schemeClr val="accent4">
              <a:lumMod val="40000"/>
              <a:lumOff val="60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กรณีเลือกประกอบกิจการในพื้นที่หนึ่งใน 3 พื้นที่กล่าวคือ </a:t>
            </a:r>
            <a:r>
              <a:rPr lang="th-TH" sz="2400" dirty="0" smtClean="0"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ในเขตประกอบการอุตสาหกรรม </a:t>
            </a:r>
            <a:r>
              <a:rPr lang="th-TH" sz="2400" dirty="0" smtClean="0"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พื้นที่ในชุมชนอุตสาหกรรม </a:t>
            </a:r>
            <a:r>
              <a:rPr lang="th-TH" sz="2400" dirty="0" smtClean="0"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หรือ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พื้นที่เอกเทศ </a:t>
            </a: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มีข้อควรพิจารณาดังนี้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6246" y="4379641"/>
            <a:ext cx="28689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โรงงานแบ่งเป็น 3 จำพวก</a:t>
            </a:r>
            <a:endParaRPr lang="en-US" sz="2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9500" y="5398985"/>
            <a:ext cx="1976746" cy="506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1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9820" y="5398985"/>
            <a:ext cx="1976746" cy="506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2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1560" y="5398985"/>
            <a:ext cx="1976746" cy="506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3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6760" y="5056085"/>
            <a:ext cx="5086350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64134" y="5048711"/>
            <a:ext cx="0" cy="275057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37579" y="5041336"/>
            <a:ext cx="0" cy="275057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-8804"/>
            <a:ext cx="9144000" cy="954107"/>
          </a:xfrm>
          <a:prstGeom prst="rect">
            <a:avLst/>
          </a:prstGeom>
          <a:solidFill>
            <a:schemeClr val="accent2">
              <a:lumMod val="50000"/>
              <a:alpha val="9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</a:t>
            </a:r>
            <a:r>
              <a:rPr lang="th-TH" sz="28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เกี่ยวกับเครื่องหนัง</a:t>
            </a:r>
            <a:endParaRPr lang="th-TH" sz="28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ตามพระราชบัญญัติโรงงาน พ.ศ.2535</a:t>
            </a:r>
            <a:endParaRPr lang="en-US" sz="28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251942" y="6011898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216483" y="6387412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7780708" y="6011898"/>
            <a:ext cx="421200" cy="3744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46006" y="6379175"/>
            <a:ext cx="9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74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6114" y="818420"/>
            <a:ext cx="7990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มีแรงม้ารวมของเครื่องจักร 5-20 แรงม้า และ/หรือมีจำนวนคนงาน 7-20 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สามารถประกอบกิจการได้ทันที แต่ต้องปฏิบัติตามหลักเกณฑ์ที่กำหนดในกฎกระทรวงฉบับที่ 2 (พ.ศ.2535) ออกตามความในพระราชบัญญัติโรงงาน พ.ศ.2535</a:t>
            </a:r>
            <a:endParaRPr lang="en-US" sz="24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338" y="356755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โรงงานจำพวกที่ 1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338" y="2167586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โรงงานจำพวกที่ </a:t>
            </a:r>
            <a:r>
              <a:rPr lang="th-TH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2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6113" y="2629251"/>
            <a:ext cx="7628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มีแรงม้ารวมของเครื่องจักร 20 แรงม้าแต่ไม่เกิน 50 แรงม้า และ/หรือ มีจำนวน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คนงาน</a:t>
            </a: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 20 คน แต่ไม่เกิน 50 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ไม่ต้องขอใบอนุญาตประกอบกิจการโรงงาน แต่เมื่อจะ เริ่มประกอบกิจการโรงงานต้องแจ้งเริ่มประกอบกิจการโรงงานจำพวกที่ 2 ให้เจ้าหน้าที่ทราบก่อน</a:t>
            </a:r>
            <a:endParaRPr lang="en-US" sz="24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113" y="4781396"/>
            <a:ext cx="7892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มีแรงม้ารวมของเครื่องจักรมากกว่า 50 แรงม้า และ/หรือมีจำนวนคนงานมากกว่า 50 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ต้องขอใบอนุญาตประกอบกิจการโรงงานก่อนจึงจะประกอบกิจการ</a:t>
            </a:r>
            <a:r>
              <a:rPr lang="th-TH" sz="24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เมื่อได้รับใบอนุญาตประกอบกิจการโรงงานแล้วต้องทำการแจ้งเริ่มประกอบกิจการโรงงานจำพวกที่ 3 ก่อนวันเริ่มประกอบกิจการจริงไม่น้อยกว่า 15 วัน</a:t>
            </a:r>
            <a:endParaRPr lang="en-US" sz="24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338" y="4319731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Browallia New" panose="020B0604020202020204" pitchFamily="34" charset="-34"/>
              </a:rPr>
              <a:t>โรงงานจำพวกที่ 3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074177" y="5973632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74177" y="6348032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610924" y="5980755"/>
            <a:ext cx="421200" cy="3744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87947" y="6348032"/>
            <a:ext cx="9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8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200" y="531828"/>
            <a:ext cx="8065614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แบ่งจำพวกของ</a:t>
            </a: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โรงงานดังกล่าวนั้น</a:t>
            </a:r>
            <a:r>
              <a:rPr lang="th-TH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เป็นเพียงการแบ่งในภาพกว้าง หากท่านต้องการทราบว่าโรงงานของท่านจัดเป็นโรงงานประเภทหรือชนิดใดและเป็นโรงงานจำพวกใดโดยละเอียดท่านสามารถศึกษาได้จากบัญชีท้ายกฎกระทรวง(พ.ศ.2535) ออกตามความในพระราชบัญญัติโรงงาน พ.ศ.2535   ซึ่งได้กำหนดประเภทหรือชนิดของโรงงานไว้ทั้งหมด 107 ประเภท ได้แก่ลำดับที่1-107 และในบางประเภทหรือชนิดของโรงงาน ได้กำหนดการประกอบกิจการย่อย (วงเล็บ) ไว้</a:t>
            </a: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ด้วย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Picture 2" descr="http://asianbeat.com/files/2011/03/f4d917a6eb4b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273">
            <a:off x="984271" y="3905830"/>
            <a:ext cx="3053013" cy="2035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hailandindustry.com/dbweb/file_attach/images_contents/20111222111554-contents1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919">
            <a:off x="5102251" y="3218226"/>
            <a:ext cx="3300320" cy="1980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074177" y="5973632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78552" y="6348032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617517" y="5973632"/>
            <a:ext cx="421200" cy="3744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0812" y="6348032"/>
            <a:ext cx="9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34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เครื่องหนัง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3585" y="905442"/>
            <a:ext cx="4905509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อุตสาหกรรมรองเท้าและเครื่องหนังประกอบด้วย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624" y="1925508"/>
            <a:ext cx="3093841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9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อุตสาหกรรมต้นน้ำ </a:t>
            </a: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2624" y="4080087"/>
            <a:ext cx="3109476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9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อุตสาหกรรมปลายน้ำ </a:t>
            </a:r>
            <a:endParaRPr lang="th-TH" sz="2800" dirty="0" smtClean="0">
              <a:solidFill>
                <a:schemeClr val="bg2">
                  <a:lumMod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3602675" y="3920298"/>
            <a:ext cx="734096" cy="84328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3557648" y="1765474"/>
            <a:ext cx="734096" cy="84328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212">
            <a:off x="4715874" y="3688097"/>
            <a:ext cx="2060620" cy="1545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/>
          <a:stretch/>
        </p:blipFill>
        <p:spPr>
          <a:xfrm rot="700632">
            <a:off x="6809468" y="3745687"/>
            <a:ext cx="1963552" cy="151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www.industry.in.th/uploadedimages/c1/BannerImg3_39443_979018820_fullsiz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2599"/>
            <a:ext cx="2765715" cy="1382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1082.photobucket.com/albums/j363/kengwealthy/PU_Leathe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530">
            <a:off x="7206519" y="1569461"/>
            <a:ext cx="1646322" cy="1646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459924" y="2498831"/>
            <a:ext cx="2396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อุตสาหกรรมฟอกหนัง (คลิก)</a:t>
            </a:r>
          </a:p>
        </p:txBody>
      </p:sp>
      <p:sp>
        <p:nvSpPr>
          <p:cNvPr id="18" name="Rectangle 17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488300" y="4708847"/>
            <a:ext cx="2273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อุตสาหกรรมรองเท้า (คลิก)</a:t>
            </a:r>
          </a:p>
        </p:txBody>
      </p:sp>
      <p:sp>
        <p:nvSpPr>
          <p:cNvPr id="19" name="Rectangle 18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488300" y="5198491"/>
            <a:ext cx="2517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อุตสาหกรรมเครื่อง</a:t>
            </a:r>
            <a:r>
              <a:rPr lang="th-T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หนัง (คลิก)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TextBox 24">
            <a:hlinkClick r:id="rId10" action="ppaction://hlinksldjump"/>
            <a:hlinkHover r:id="" action="ppaction://noaction" highlightClick="1"/>
          </p:cNvPr>
          <p:cNvSpPr txBox="1"/>
          <p:nvPr/>
        </p:nvSpPr>
        <p:spPr>
          <a:xfrm>
            <a:off x="417089" y="5777669"/>
            <a:ext cx="282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คำขออนุญาตอื่นๆที่เกี่ยวข้องกับการประกอบกิจการโรงาน (คลิก)</a:t>
            </a:r>
          </a:p>
        </p:txBody>
      </p:sp>
      <p:sp>
        <p:nvSpPr>
          <p:cNvPr id="26" name="Action Button: Home 25">
            <a:hlinkClick r:id="rId11" action="ppaction://hlinksldjump" highlightClick="1"/>
          </p:cNvPr>
          <p:cNvSpPr/>
          <p:nvPr/>
        </p:nvSpPr>
        <p:spPr>
          <a:xfrm>
            <a:off x="8165405" y="5983961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86742" y="635836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89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5" y="1051953"/>
            <a:ext cx="59757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อุตสาหกรรมฟอกหนังมีวัตถุดิบหลัก คือ หนังสัตว์ต่างๆ เช่น โค กระบือ กระเบน  จระเข้ เป็นต้น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การตั้งโรงงานหมัก ชำแหละ อบ ป่นหรือบด ฟอก ขัดและแต่งสำเร็จ อัดให้นูนเป็นลายหรือเคลือบสีหนังสัตว์ ไม่ว่าเครื่องจักรในโรงงานจะมีกำลังแรงม้าเท่าใดหรือมีจำนวนคนงานในโรงงานจำนวนเท่าใดก็ตาม จัดเป็นโรงงานจำพวกที่ 3</a:t>
            </a:r>
          </a:p>
        </p:txBody>
      </p:sp>
      <p:sp>
        <p:nvSpPr>
          <p:cNvPr id="8" name="Rectangle 7"/>
          <p:cNvSpPr/>
          <p:nvPr/>
        </p:nvSpPr>
        <p:spPr>
          <a:xfrm>
            <a:off x="941841" y="3466699"/>
            <a:ext cx="2901161" cy="1015663"/>
          </a:xfrm>
          <a:prstGeom prst="rect">
            <a:avLst/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ของชุมชนอุตสาหกรรม </a:t>
            </a:r>
          </a:p>
          <a:p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   -  พื้นที่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เอกเทศ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184" y="4572089"/>
            <a:ext cx="3528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จะต้องมี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การดำเนินการขอ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อนุญาตประกอบกิจการ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โรงงานก่อน </a:t>
            </a: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จึง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จะเริ่มประกอบกิจการได้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78000" y="3466699"/>
            <a:ext cx="2454442" cy="707886"/>
          </a:xfrm>
          <a:prstGeom prst="rect">
            <a:avLst/>
          </a:prstGeom>
          <a:solidFill>
            <a:schemeClr val="tx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การตั้งโรงงานใน</a:t>
            </a:r>
          </a:p>
          <a:p>
            <a:pPr algn="ctr"/>
            <a:r>
              <a:rPr lang="th-T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เขต</a:t>
            </a:r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ประกอบการอุตสาหกรรม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6621" y="4284874"/>
            <a:ext cx="3643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ต้องยื่นคำขอใดๆ แต่ต้องเสียค่าธรรมเนียมการประกอบกิจการรายปีตามอัตราค่าธรรมเนียมในพระราชบัญญัติโรงงาน พ.ศ. 2535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9796" y="2894848"/>
            <a:ext cx="2157341" cy="475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โรงงานจำพวกที่ 3</a:t>
            </a:r>
            <a:endParaRPr lang="en-US" sz="2400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184" y="5540457"/>
            <a:ext cx="4136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ได้รับใบอนุญาตประกอบกิจการโรงงานแล้วต้องทำการแจ้งเริ่มประกอบกิจการโรงงานจำพวกที่ 3 ก่อนวันเริ่มประกอบกิจการจริงไม่น้อยกว่า 15 วัน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0667"/>
            <a:ext cx="914400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การเริ่มต้นประกอบอุตสาหกรรมฟอกหนังในพื้นที่เขตประกอบการอุตสาหกรรม </a:t>
            </a:r>
            <a:endParaRPr lang="en-US" sz="2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พื้นที่</a:t>
            </a:r>
            <a:r>
              <a:rPr lang="th-TH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ในชุมชนอุตสาหกรรม หรือพื้นที่เอกเทศ </a:t>
            </a:r>
          </a:p>
        </p:txBody>
      </p:sp>
      <p:pic>
        <p:nvPicPr>
          <p:cNvPr id="3074" name="Picture 2" descr="http://2.bp.blogspot.com/-bDXiqc553SI/UaVmLMWhKXI/AAAAAAAAAD8/TAJFXHpUxfA/s1600/20130528_215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176">
            <a:off x="6574387" y="1219510"/>
            <a:ext cx="2204438" cy="1653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074177" y="5973632"/>
            <a:ext cx="421200" cy="37440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38717" y="6313241"/>
            <a:ext cx="9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หน้าถัดไป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Action Button: Home 16">
            <a:hlinkClick r:id="rId4" action="ppaction://hlinksldjump" highlightClick="1"/>
          </p:cNvPr>
          <p:cNvSpPr/>
          <p:nvPr/>
        </p:nvSpPr>
        <p:spPr>
          <a:xfrm>
            <a:off x="7566834" y="5954282"/>
            <a:ext cx="421200" cy="374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5221" y="6313241"/>
            <a:ext cx="1378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กลับสู่หน้าหลัก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20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152" y="4256094"/>
            <a:ext cx="86124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 </a:t>
            </a:r>
          </a:p>
          <a:p>
            <a:pPr algn="thaiDist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การหมัก ฟอก ตาก หรือสะสมหนังสัตว์หรือขนสัตว์ ต้องขอรับ</a:t>
            </a:r>
          </a:p>
          <a:p>
            <a:pPr algn="thaiDist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 ประกาศกระทรวงสาธารณสุข เรื่อง กิจการที่เป็นอันตรายต่อสุขภาพ พ.ศ.2558 ได้กำหนดให้กิจการที่เกี่ยวกับสัตว์และผลิตภัณฑ์เป็นกิจการที่เป็นอันตรายต่อสุขภาพ</a:t>
            </a:r>
            <a:endParaRPr lang="th-TH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724" y="875227"/>
            <a:ext cx="733348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กฎหมาย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กำหนดโทษจำคุกไม่เกิน 2 ปี หรือปรับไม่เกิน 200</a:t>
            </a:r>
            <a:r>
              <a:rPr lang="en-US" sz="20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000บาท หรือทั้งจำทั้งปรับ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724" y="1307059"/>
            <a:ext cx="733348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หากผู้ประกอบธุรกิจเริ่มประกอบกิจการโรงงานโดยไม่ทำการแจ้งเริ่มประกอบกิจการโรงงาน กฎหมายกำหนดโทษปรับไม่เกิน 20</a:t>
            </a:r>
            <a:r>
              <a:rPr lang="en-US" sz="2000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th-TH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000 บาท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0095" y="234529"/>
            <a:ext cx="6279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หากไม่ทำการขออนุญาตประกอบกิจการโรงงานมีโทษ</a:t>
            </a:r>
            <a:endParaRPr lang="en-US" sz="2800" b="1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07">
            <a:off x="1747635" y="2242750"/>
            <a:ext cx="2515729" cy="168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www.xn--12ccncaf4fubbama9if4c2ff4czdq7usg.com/_files/prakard/2015_11_06_021913_0_egbhkh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217">
            <a:off x="5076689" y="2188898"/>
            <a:ext cx="2368849" cy="157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976212" y="5977074"/>
            <a:ext cx="421200" cy="374400"/>
          </a:xfrm>
          <a:prstGeom prst="actionButtonBackPreviou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30107" y="6344351"/>
            <a:ext cx="9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ย้อนกลับ</a:t>
            </a:r>
            <a:endParaRPr lang="en-US" sz="2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Rectangle 2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4514789" y="4691279"/>
            <a:ext cx="4616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u="sng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ใบอนุญาตประกอบกิจการที่เป็นอันตรายต่อสุขภาพ</a:t>
            </a:r>
            <a:r>
              <a:rPr lang="th-TH" sz="2000" u="sng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ด้วย (คลิก) </a:t>
            </a:r>
            <a:endParaRPr lang="en-US" sz="20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3097</Words>
  <Application>Microsoft Office PowerPoint</Application>
  <PresentationFormat>นำเสนอทางหน้าจอ (4:3)</PresentationFormat>
  <Paragraphs>284</Paragraphs>
  <Slides>30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30</vt:i4>
      </vt:variant>
    </vt:vector>
  </HeadingPairs>
  <TitlesOfParts>
    <vt:vector size="37" baseType="lpstr">
      <vt:lpstr>Arial</vt:lpstr>
      <vt:lpstr>Browallia New</vt:lpstr>
      <vt:lpstr>Calibri</vt:lpstr>
      <vt:lpstr>Calibri Light</vt:lpstr>
      <vt:lpstr>Cordia New</vt:lpstr>
      <vt:lpstr>Wingdings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อุตสาหกรรมเครื่องหนัง  กับ กิจการที่เป็นอันตรายต่อสุขภาพ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137</cp:revision>
  <dcterms:created xsi:type="dcterms:W3CDTF">2016-01-07T07:48:58Z</dcterms:created>
  <dcterms:modified xsi:type="dcterms:W3CDTF">2017-05-25T07:30:47Z</dcterms:modified>
</cp:coreProperties>
</file>